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3" r:id="rId4"/>
    <p:sldId id="264" r:id="rId5"/>
    <p:sldId id="265" r:id="rId6"/>
    <p:sldId id="266" r:id="rId7"/>
    <p:sldId id="268" r:id="rId8"/>
    <p:sldId id="258" r:id="rId9"/>
    <p:sldId id="267" r:id="rId10"/>
    <p:sldId id="269" r:id="rId11"/>
    <p:sldId id="270" r:id="rId12"/>
    <p:sldId id="271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690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DINET\Documents\Zalo%20Received%20Files\Lich%20tham%20dinh%20tuan%204%20thang%204%20(V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Sheet2!$C$4</c:f>
              <c:strCache>
                <c:ptCount val="1"/>
                <c:pt idx="0">
                  <c:v>Mũi 3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Sheet2!$B$5:$B$26</c:f>
              <c:strCache>
                <c:ptCount val="22"/>
                <c:pt idx="0">
                  <c:v>Quận 7</c:v>
                </c:pt>
                <c:pt idx="1">
                  <c:v>Quận 6</c:v>
                </c:pt>
                <c:pt idx="2">
                  <c:v>Quận 8</c:v>
                </c:pt>
                <c:pt idx="3">
                  <c:v>Cần Giờ</c:v>
                </c:pt>
                <c:pt idx="4">
                  <c:v>Quận 3</c:v>
                </c:pt>
                <c:pt idx="5">
                  <c:v>Phú Nhuận</c:v>
                </c:pt>
                <c:pt idx="6">
                  <c:v>Củ Chi</c:v>
                </c:pt>
                <c:pt idx="7">
                  <c:v>Quận 1</c:v>
                </c:pt>
                <c:pt idx="8">
                  <c:v>Quận 5</c:v>
                </c:pt>
                <c:pt idx="9">
                  <c:v>Bình Thạnh</c:v>
                </c:pt>
                <c:pt idx="10">
                  <c:v>Bình Tân</c:v>
                </c:pt>
                <c:pt idx="11">
                  <c:v>Quận 10</c:v>
                </c:pt>
                <c:pt idx="12">
                  <c:v>Tân Phú</c:v>
                </c:pt>
                <c:pt idx="13">
                  <c:v>Nhà Bè</c:v>
                </c:pt>
                <c:pt idx="14">
                  <c:v>Gò Vấp</c:v>
                </c:pt>
                <c:pt idx="15">
                  <c:v>Quận 11</c:v>
                </c:pt>
                <c:pt idx="16">
                  <c:v>Tân Bình</c:v>
                </c:pt>
                <c:pt idx="17">
                  <c:v>Bình Chánh</c:v>
                </c:pt>
                <c:pt idx="18">
                  <c:v>Hóc Môn</c:v>
                </c:pt>
                <c:pt idx="19">
                  <c:v>Quận 12</c:v>
                </c:pt>
                <c:pt idx="20">
                  <c:v>TP Thủ Đức</c:v>
                </c:pt>
                <c:pt idx="21">
                  <c:v>Quận 4</c:v>
                </c:pt>
              </c:strCache>
            </c:strRef>
          </c:cat>
          <c:val>
            <c:numRef>
              <c:f>Sheet2!$C$5:$C$26</c:f>
              <c:numCache>
                <c:formatCode>0%</c:formatCode>
                <c:ptCount val="22"/>
                <c:pt idx="0">
                  <c:v>1.25</c:v>
                </c:pt>
                <c:pt idx="1">
                  <c:v>1.1599999999999999</c:v>
                </c:pt>
                <c:pt idx="2">
                  <c:v>1.27</c:v>
                </c:pt>
                <c:pt idx="3">
                  <c:v>1.02</c:v>
                </c:pt>
                <c:pt idx="4">
                  <c:v>1.23</c:v>
                </c:pt>
                <c:pt idx="5">
                  <c:v>1.1299999999999999</c:v>
                </c:pt>
                <c:pt idx="6">
                  <c:v>0.91</c:v>
                </c:pt>
                <c:pt idx="7">
                  <c:v>0.89</c:v>
                </c:pt>
                <c:pt idx="8">
                  <c:v>1</c:v>
                </c:pt>
                <c:pt idx="9">
                  <c:v>0.98</c:v>
                </c:pt>
                <c:pt idx="10">
                  <c:v>1.17</c:v>
                </c:pt>
                <c:pt idx="11">
                  <c:v>0.77</c:v>
                </c:pt>
                <c:pt idx="12">
                  <c:v>1</c:v>
                </c:pt>
                <c:pt idx="13">
                  <c:v>1.03</c:v>
                </c:pt>
                <c:pt idx="14">
                  <c:v>0.8</c:v>
                </c:pt>
                <c:pt idx="15">
                  <c:v>0.7</c:v>
                </c:pt>
                <c:pt idx="16">
                  <c:v>0.93</c:v>
                </c:pt>
                <c:pt idx="17">
                  <c:v>0.74</c:v>
                </c:pt>
                <c:pt idx="18">
                  <c:v>0.9</c:v>
                </c:pt>
                <c:pt idx="19">
                  <c:v>1.2</c:v>
                </c:pt>
                <c:pt idx="20">
                  <c:v>0.75</c:v>
                </c:pt>
                <c:pt idx="21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Sheet2!$D$4</c:f>
              <c:strCache>
                <c:ptCount val="1"/>
                <c:pt idx="0">
                  <c:v>Mũi 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Sheet2!$B$5:$B$26</c:f>
              <c:strCache>
                <c:ptCount val="22"/>
                <c:pt idx="0">
                  <c:v>Quận 7</c:v>
                </c:pt>
                <c:pt idx="1">
                  <c:v>Quận 6</c:v>
                </c:pt>
                <c:pt idx="2">
                  <c:v>Quận 8</c:v>
                </c:pt>
                <c:pt idx="3">
                  <c:v>Cần Giờ</c:v>
                </c:pt>
                <c:pt idx="4">
                  <c:v>Quận 3</c:v>
                </c:pt>
                <c:pt idx="5">
                  <c:v>Phú Nhuận</c:v>
                </c:pt>
                <c:pt idx="6">
                  <c:v>Củ Chi</c:v>
                </c:pt>
                <c:pt idx="7">
                  <c:v>Quận 1</c:v>
                </c:pt>
                <c:pt idx="8">
                  <c:v>Quận 5</c:v>
                </c:pt>
                <c:pt idx="9">
                  <c:v>Bình Thạnh</c:v>
                </c:pt>
                <c:pt idx="10">
                  <c:v>Bình Tân</c:v>
                </c:pt>
                <c:pt idx="11">
                  <c:v>Quận 10</c:v>
                </c:pt>
                <c:pt idx="12">
                  <c:v>Tân Phú</c:v>
                </c:pt>
                <c:pt idx="13">
                  <c:v>Nhà Bè</c:v>
                </c:pt>
                <c:pt idx="14">
                  <c:v>Gò Vấp</c:v>
                </c:pt>
                <c:pt idx="15">
                  <c:v>Quận 11</c:v>
                </c:pt>
                <c:pt idx="16">
                  <c:v>Tân Bình</c:v>
                </c:pt>
                <c:pt idx="17">
                  <c:v>Bình Chánh</c:v>
                </c:pt>
                <c:pt idx="18">
                  <c:v>Hóc Môn</c:v>
                </c:pt>
                <c:pt idx="19">
                  <c:v>Quận 12</c:v>
                </c:pt>
                <c:pt idx="20">
                  <c:v>TP Thủ Đức</c:v>
                </c:pt>
                <c:pt idx="21">
                  <c:v>Quận 4</c:v>
                </c:pt>
              </c:strCache>
            </c:strRef>
          </c:cat>
          <c:val>
            <c:numRef>
              <c:f>Sheet2!$D$5:$D$26</c:f>
              <c:numCache>
                <c:formatCode>0%</c:formatCode>
                <c:ptCount val="22"/>
                <c:pt idx="0">
                  <c:v>0.78</c:v>
                </c:pt>
                <c:pt idx="1">
                  <c:v>0.77</c:v>
                </c:pt>
                <c:pt idx="2">
                  <c:v>0.63</c:v>
                </c:pt>
                <c:pt idx="3">
                  <c:v>0.52</c:v>
                </c:pt>
                <c:pt idx="4">
                  <c:v>0.46</c:v>
                </c:pt>
                <c:pt idx="5">
                  <c:v>0.44</c:v>
                </c:pt>
                <c:pt idx="6">
                  <c:v>0.43</c:v>
                </c:pt>
                <c:pt idx="7">
                  <c:v>0.43</c:v>
                </c:pt>
                <c:pt idx="8">
                  <c:v>0.41</c:v>
                </c:pt>
                <c:pt idx="9">
                  <c:v>0.4</c:v>
                </c:pt>
                <c:pt idx="10">
                  <c:v>0.39</c:v>
                </c:pt>
                <c:pt idx="11">
                  <c:v>0.35</c:v>
                </c:pt>
                <c:pt idx="12">
                  <c:v>0.35</c:v>
                </c:pt>
                <c:pt idx="13">
                  <c:v>0.34</c:v>
                </c:pt>
                <c:pt idx="14">
                  <c:v>0.32</c:v>
                </c:pt>
                <c:pt idx="15">
                  <c:v>0.32</c:v>
                </c:pt>
                <c:pt idx="16">
                  <c:v>0.3</c:v>
                </c:pt>
                <c:pt idx="17">
                  <c:v>0.28999999999999998</c:v>
                </c:pt>
                <c:pt idx="18">
                  <c:v>0.28000000000000003</c:v>
                </c:pt>
                <c:pt idx="19">
                  <c:v>0.27</c:v>
                </c:pt>
                <c:pt idx="20">
                  <c:v>0.26</c:v>
                </c:pt>
                <c:pt idx="21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4688768"/>
        <c:axId val="47721280"/>
      </c:barChart>
      <c:catAx>
        <c:axId val="946887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7721280"/>
        <c:crosses val="autoZero"/>
        <c:auto val="1"/>
        <c:lblAlgn val="ctr"/>
        <c:lblOffset val="100"/>
        <c:noMultiLvlLbl val="0"/>
      </c:catAx>
      <c:valAx>
        <c:axId val="477212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46887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393DE-1977-4A62-8F73-C5D61EA7000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08E23-1555-49AB-B30E-D97991764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7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Qua báo</a:t>
            </a:r>
            <a:r>
              <a:rPr lang="en-US" baseline="0" smtClean="0"/>
              <a:t> cáo của HCDC trình bày và trên cơ sơ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08E23-1555-49AB-B30E-D979917649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6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Qua báo</a:t>
            </a:r>
            <a:r>
              <a:rPr lang="en-US" baseline="0" smtClean="0"/>
              <a:t> cáo của HCDC trình bày và trên cơ sơ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08E23-1555-49AB-B30E-D979917649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67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Qua báo</a:t>
            </a:r>
            <a:r>
              <a:rPr lang="en-US" baseline="0" smtClean="0"/>
              <a:t> cáo của HCDC trình bày và trên cơ sơ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08E23-1555-49AB-B30E-D979917649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67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Qua báo</a:t>
            </a:r>
            <a:r>
              <a:rPr lang="en-US" baseline="0" smtClean="0"/>
              <a:t> cáo của HCDC trình bày và trên cơ sơ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08E23-1555-49AB-B30E-D979917649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67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4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6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5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5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6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1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5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2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2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BE40F-F1AD-4045-859F-FECD34CDE909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BDF4C-68B7-45F8-BB3F-30FB4328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3950"/>
            <a:ext cx="8458200" cy="2114549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CHIẾN </a:t>
            </a:r>
            <a:r>
              <a:rPr lang="en-US" sz="4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DỊCH </a:t>
            </a:r>
            <a:r>
              <a:rPr lang="en-US" sz="4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BẢO </a:t>
            </a:r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VỆ NGƯỜI THUỘC NHÓM NGUY </a:t>
            </a:r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CƠ NĂM 2023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4171950"/>
            <a:ext cx="6400800" cy="342900"/>
          </a:xfrm>
        </p:spPr>
        <p:txBody>
          <a:bodyPr>
            <a:normAutofit/>
          </a:bodyPr>
          <a:lstStyle/>
          <a:p>
            <a:r>
              <a:rPr lang="en-US" sz="1600" b="1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 phố Hồ Chí Minh, ngày 20 tháng 4 năm 2023</a:t>
            </a:r>
            <a:endParaRPr lang="en-US" sz="1600" b="1" i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1447800" y="285750"/>
            <a:ext cx="6400800" cy="342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Y TẾ THÀNH PHỐ HỒ CHÍ MINH</a:t>
            </a:r>
          </a:p>
          <a:p>
            <a:r>
              <a:rPr lang="en-US" sz="16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</a:t>
            </a:r>
            <a:endParaRPr lang="en-US" sz="16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01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09550"/>
            <a:ext cx="8686800" cy="625079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HĐ3.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Chăm sóc và điều trị người mắc COVID-19 </a:t>
            </a:r>
            <a:endParaRPr lang="en-US" sz="28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19150"/>
            <a:ext cx="8839200" cy="4191000"/>
          </a:xfrm>
        </p:spPr>
        <p:txBody>
          <a:bodyPr>
            <a:noAutofit/>
          </a:bodyPr>
          <a:lstStyle/>
          <a:p>
            <a:pPr marL="358775" lvl="1" indent="-3587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 </a:t>
            </a: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cường hỗ trợ người mắc COVID-19 thuộc nhóm nguy cơ theo dõi sức khỏe và điều trị ngay khi phát hiện </a:t>
            </a: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mắc 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COVID-19.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lvl="1" indent="-3587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kỹ về việc tự chăm sóc, theo dõi sức khỏe tại nhà khi thực hiện </a:t>
            </a: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 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ly.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lvl="1" indent="-3587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mắc COVID-19 sống chung phòng người thuộc nhóm nguy cơ: khuyến cáo tách riêng để giảm nguy cơ </a:t>
            </a: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mắc 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COVID-19.</a:t>
            </a:r>
            <a:endParaRPr lang="en-US" sz="24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833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09550"/>
            <a:ext cx="8686800" cy="625079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HĐ4.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truyền thông, tư vấn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GDSK</a:t>
            </a:r>
            <a:endParaRPr lang="en-US" sz="28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47750"/>
            <a:ext cx="8839200" cy="3962400"/>
          </a:xfrm>
        </p:spPr>
        <p:txBody>
          <a:bodyPr>
            <a:noAutofit/>
          </a:bodyPr>
          <a:lstStyle/>
          <a:p>
            <a:pPr marL="444500" lvl="1" indent="-3587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Đẩy mạnh truyền thông thay đổi </a:t>
            </a: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 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vi.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3587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 thông hướng dẫn người dân biết cách tự theo dõi sức khoẻ; thực hiện tốt Thông điệp 2K</a:t>
            </a:r>
            <a:r>
              <a:rPr lang="vi-VN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(khử </a:t>
            </a:r>
            <a:r>
              <a:rPr lang="vi-VN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khuẩn 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khẩu </a:t>
            </a:r>
            <a:r>
              <a:rPr lang="vi-VN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vi-VN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lvl="1" indent="-3587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Lợi ích của việc tiêm vắc xin </a:t>
            </a:r>
            <a:r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phòng 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COVID-19.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809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 tác báo cáo</a:t>
            </a:r>
            <a:endParaRPr lang="en-US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 liệu DS vào phần mềm (sẽ thông báo sau).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 sạch dữ liệu sẵn có.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Báo cáo hàng tháng về HCDC trước ngày 20/5 và 20/6 (số DS được cập nhật, kết quả tiêm VX, tình trạng bệnh).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5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1123950"/>
            <a:ext cx="8458200" cy="2114549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 QUẢ CHIẾN DỊCH 2022 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8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76600" y="1657350"/>
            <a:ext cx="3886200" cy="6858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/>
              <a:t>1.913.299 người</a:t>
            </a:r>
            <a:endParaRPr lang="en-US" sz="3600" b="1"/>
          </a:p>
        </p:txBody>
      </p:sp>
      <p:sp>
        <p:nvSpPr>
          <p:cNvPr id="5" name="Rounded Rectangle 4"/>
          <p:cNvSpPr/>
          <p:nvPr/>
        </p:nvSpPr>
        <p:spPr>
          <a:xfrm>
            <a:off x="4114800" y="2876550"/>
            <a:ext cx="3886200" cy="6858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/>
              <a:t>863.401 người</a:t>
            </a:r>
            <a:endParaRPr lang="en-US" sz="3600" b="1"/>
          </a:p>
        </p:txBody>
      </p:sp>
      <p:sp>
        <p:nvSpPr>
          <p:cNvPr id="6" name="Rounded Rectangle 5"/>
          <p:cNvSpPr/>
          <p:nvPr/>
        </p:nvSpPr>
        <p:spPr>
          <a:xfrm>
            <a:off x="4953000" y="4171950"/>
            <a:ext cx="3886200" cy="6858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/>
              <a:t>785.917 người</a:t>
            </a:r>
            <a:endParaRPr lang="en-US" sz="3600" b="1"/>
          </a:p>
        </p:txBody>
      </p:sp>
      <p:sp>
        <p:nvSpPr>
          <p:cNvPr id="7" name="Rectangle 6"/>
          <p:cNvSpPr/>
          <p:nvPr/>
        </p:nvSpPr>
        <p:spPr>
          <a:xfrm>
            <a:off x="304800" y="1657350"/>
            <a:ext cx="2819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UBND TP công bố</a:t>
            </a:r>
            <a:endParaRPr lang="en-US" sz="2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952750"/>
            <a:ext cx="3124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UBND QH báo cáo</a:t>
            </a:r>
            <a:endParaRPr lang="en-US" sz="2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62100" y="4177825"/>
            <a:ext cx="29718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UBND QH gửi DS</a:t>
            </a:r>
            <a:endParaRPr lang="en-US" sz="24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A8EAA6A-6030-48E2-940C-681D63EA8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9550"/>
            <a:ext cx="7081839" cy="765842"/>
          </a:xfrm>
        </p:spPr>
        <p:txBody>
          <a:bodyPr>
            <a:normAutofit/>
          </a:bodyPr>
          <a:lstStyle/>
          <a:p>
            <a:pPr algn="ctr"/>
            <a:r>
              <a:rPr lang="en-US" sz="40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 danh sách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7010400" y="2401012"/>
            <a:ext cx="304800" cy="4572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7848600" y="3643179"/>
            <a:ext cx="304800" cy="4572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190486" y="347790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41%</a:t>
            </a:r>
            <a:endParaRPr lang="en-US" sz="32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91400" y="227147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45%</a:t>
            </a:r>
            <a:endParaRPr lang="en-US" sz="32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68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752807"/>
              </p:ext>
            </p:extLst>
          </p:nvPr>
        </p:nvGraphicFramePr>
        <p:xfrm>
          <a:off x="152400" y="742950"/>
          <a:ext cx="8915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152400" y="92324"/>
            <a:ext cx="891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 </a:t>
            </a:r>
            <a:r>
              <a:rPr lang="en-US" sz="24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hiện, vận động  </a:t>
            </a:r>
            <a:r>
              <a:rPr lang="en-US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21.000 </a:t>
            </a:r>
            <a:r>
              <a:rPr lang="en-US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</a:t>
            </a:r>
            <a:r>
              <a:rPr lang="en-US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chưa </a:t>
            </a:r>
            <a:r>
              <a:rPr lang="en-US" sz="24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tiêm đi tiêm</a:t>
            </a:r>
            <a:endParaRPr lang="en-US" sz="24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57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123950"/>
            <a:ext cx="89154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Tầm soát, phát hiện </a:t>
            </a:r>
            <a:r>
              <a:rPr lang="en-US" sz="3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8.080</a:t>
            </a:r>
            <a:r>
              <a:rPr lang="en-US" sz="320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mắc COVID-19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riển khai các biện pháp chăm sóc kịp thời: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Cấp phát thuốc điều trị tại nhà.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Tư vấn, giáo dục sức khỏe cho NNC và người chăm sóc.</a:t>
            </a:r>
            <a:endParaRPr lang="en-US" sz="24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4A8EAA6A-6030-48E2-940C-681D63EA8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9550"/>
            <a:ext cx="7081839" cy="7658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 nghiệm, tầm soát COVID-19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61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1123950"/>
            <a:ext cx="8458200" cy="2114549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KÍCH HOẠT CHIẾN DỊCH 2023</a:t>
            </a:r>
            <a:br>
              <a:rPr lang="en-US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(Đến ngày 30 tháng 6 năm 2023)</a:t>
            </a:r>
            <a:endParaRPr lang="en-US" sz="4000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398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955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sz="40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 tượng</a:t>
            </a:r>
            <a:br>
              <a:rPr lang="en-US" sz="40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 </a:t>
            </a:r>
            <a:r>
              <a:rPr lang="vi-VN" sz="22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 số 10815/BYT-DP </a:t>
            </a:r>
            <a:r>
              <a:rPr lang="vi-VN" sz="22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 </a:t>
            </a:r>
            <a:r>
              <a:rPr lang="vi-VN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vi-VN" sz="22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 Bộ </a:t>
            </a:r>
            <a:r>
              <a:rPr lang="vi-VN" sz="22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vi-VN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</a:t>
            </a:r>
            <a:endParaRPr lang="en-US" sz="2200" i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5841" y="1809750"/>
            <a:ext cx="89154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vi-VN" sz="3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</a:t>
            </a:r>
            <a:r>
              <a:rPr lang="vi-VN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</a:t>
            </a:r>
            <a:r>
              <a:rPr lang="vi-VN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 </a:t>
            </a:r>
            <a:r>
              <a:rPr lang="vi-VN" sz="3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3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sz="3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gười </a:t>
            </a:r>
            <a:r>
              <a:rPr lang="vi-VN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 </a:t>
            </a:r>
            <a:r>
              <a:rPr lang="vi-VN"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vi-VN" sz="3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3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vi-VN" sz="32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hụ </a:t>
            </a:r>
            <a:r>
              <a:rPr lang="vi-VN"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nữ </a:t>
            </a:r>
            <a:r>
              <a:rPr lang="vi-VN"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</a:t>
            </a:r>
            <a:r>
              <a:rPr lang="vi-VN" sz="32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thai</a:t>
            </a:r>
            <a:r>
              <a:rPr lang="en-US" sz="32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sz="32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gười </a:t>
            </a:r>
            <a:r>
              <a:rPr lang="vi-VN"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chưa tiêm đủ vắc xin phòng COVID-19 ở người trên </a:t>
            </a:r>
            <a:r>
              <a:rPr lang="vi-VN"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vi-VN" sz="32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32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i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9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625079"/>
          </a:xfrm>
        </p:spPr>
        <p:txBody>
          <a:bodyPr>
            <a:noAutofit/>
          </a:bodyPr>
          <a:lstStyle/>
          <a:p>
            <a:pPr lvl="0"/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HĐ1. C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ập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nhật danh sách và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quản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endParaRPr lang="en-US" sz="28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358775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Rà 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soát, cập nhật và chuẩn hóa người thuộc nhóm nguy cơ (cơ sở dữ liệu quốc gia) chính xác (khi cần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 bị cho hoạt động khám sức khỏe người cao </a:t>
            </a:r>
            <a:r>
              <a:rPr lang="en-US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tuổi.</a:t>
            </a:r>
            <a:endParaRPr lang="en-US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05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625079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HĐ2. Tổ chức tiêm vắc xin phòng COVID-19</a:t>
            </a:r>
            <a:endParaRPr lang="en-US" sz="28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19150"/>
            <a:ext cx="8839200" cy="4191000"/>
          </a:xfrm>
        </p:spPr>
        <p:txBody>
          <a:bodyPr>
            <a:noAutofit/>
          </a:bodyPr>
          <a:lstStyle/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 danh sách người chưa tiêm hoặc tiêm chưa đủ.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 kế hoạch vận </a:t>
            </a: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 và thuyết </a:t>
            </a: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phục.</a:t>
            </a:r>
            <a:endParaRPr lang="en-US" sz="24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</a:t>
            </a: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 tiêm vắc xin COVID - 19 đảm bảo không bỏ sót người nguy </a:t>
            </a: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cơ.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Đội </a:t>
            </a: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tiêm lưu động đến nhà những </a:t>
            </a:r>
            <a:r>
              <a: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không di chuyển </a:t>
            </a:r>
            <a:r>
              <a:rPr lang="en-US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được.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vi-VN" sz="2400" i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Đảm </a:t>
            </a:r>
            <a:r>
              <a:rPr lang="vi-VN" sz="24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bảo tỷ lệ người thuộc nhóm nguy cơ tại mỗi phường, xã, thị trấn được tiêm mũi nhắc lại lần 2 đạt tối thiểu là </a:t>
            </a:r>
            <a:r>
              <a:rPr lang="vi-VN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vi-VN" b="1" i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vi-VN" sz="2400" i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471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526</Words>
  <Application>Microsoft Office PowerPoint</Application>
  <PresentationFormat>On-screen Show (16:9)</PresentationFormat>
  <Paragraphs>55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CHIẾN DỊCH  BẢO VỆ NGƯỜI THUỘC NHÓM NGUY CƠ NĂM 2023</vt:lpstr>
      <vt:lpstr>KẾT QUẢ CHIẾN DỊCH 2022 </vt:lpstr>
      <vt:lpstr>Lập danh sách</vt:lpstr>
      <vt:lpstr>PowerPoint Presentation</vt:lpstr>
      <vt:lpstr>Xét nghiệm, tầm soát COVID-19</vt:lpstr>
      <vt:lpstr>KÍCH HOẠT CHIẾN DỊCH 2023 (Đến ngày 30 tháng 6 năm 2023)</vt:lpstr>
      <vt:lpstr>Đối tượng (Công văn số 10815/BYT-DP ngày 21.12.2021 của Bộ Y tế) ____________________</vt:lpstr>
      <vt:lpstr>HĐ1. Cập nhật danh sách và quản lý</vt:lpstr>
      <vt:lpstr>HĐ2. Tổ chức tiêm vắc xin phòng COVID-19</vt:lpstr>
      <vt:lpstr>HĐ3. Chăm sóc và điều trị người mắc COVID-19 </vt:lpstr>
      <vt:lpstr>HĐ4. Tổ chức truyền thông, tư vấn, GDSK</vt:lpstr>
      <vt:lpstr>Công tác báo cáo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KÍCH HOẠT TRỞ LẠI CHIẾN DỊCH BẢO VỆ NGƯỜI THUỘC NHÓM NGUY CƠ TRONG HOẠT ĐỘNG PHÒNG, CHỐNG DỊCH COVID-19</dc:title>
  <dc:creator>Admin</dc:creator>
  <cp:lastModifiedBy>MEDINET</cp:lastModifiedBy>
  <cp:revision>15</cp:revision>
  <dcterms:created xsi:type="dcterms:W3CDTF">2023-04-20T02:40:24Z</dcterms:created>
  <dcterms:modified xsi:type="dcterms:W3CDTF">2023-04-20T06:29:08Z</dcterms:modified>
</cp:coreProperties>
</file>